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2" r:id="rId1"/>
  </p:sldMasterIdLst>
  <p:sldIdLst>
    <p:sldId id="269" r:id="rId2"/>
    <p:sldId id="271" r:id="rId3"/>
    <p:sldId id="267" r:id="rId4"/>
    <p:sldId id="270" r:id="rId5"/>
    <p:sldId id="273" r:id="rId6"/>
    <p:sldId id="266" r:id="rId7"/>
    <p:sldId id="276" r:id="rId8"/>
    <p:sldId id="277" r:id="rId9"/>
    <p:sldId id="279" r:id="rId10"/>
    <p:sldId id="280" r:id="rId11"/>
    <p:sldId id="288" r:id="rId12"/>
    <p:sldId id="262" r:id="rId13"/>
    <p:sldId id="289" r:id="rId14"/>
    <p:sldId id="290" r:id="rId15"/>
    <p:sldId id="291" r:id="rId16"/>
    <p:sldId id="292" r:id="rId17"/>
    <p:sldId id="285" r:id="rId18"/>
    <p:sldId id="293" r:id="rId19"/>
    <p:sldId id="286" r:id="rId20"/>
    <p:sldId id="287" r:id="rId21"/>
    <p:sldId id="294" r:id="rId22"/>
    <p:sldId id="281" r:id="rId23"/>
    <p:sldId id="282" r:id="rId24"/>
    <p:sldId id="283" r:id="rId25"/>
    <p:sldId id="284" r:id="rId26"/>
    <p:sldId id="295" r:id="rId27"/>
    <p:sldId id="296" r:id="rId2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5727A79-918F-45F0-94E2-CEDD6D6C0BC5}">
          <p14:sldIdLst>
            <p14:sldId id="269"/>
            <p14:sldId id="271"/>
            <p14:sldId id="267"/>
            <p14:sldId id="270"/>
            <p14:sldId id="273"/>
            <p14:sldId id="266"/>
            <p14:sldId id="276"/>
            <p14:sldId id="277"/>
            <p14:sldId id="279"/>
            <p14:sldId id="280"/>
            <p14:sldId id="288"/>
            <p14:sldId id="262"/>
          </p14:sldIdLst>
        </p14:section>
        <p14:section name="코드설명" id="{32A8F930-8BB2-4323-94CA-1BD7CDEFBEED}">
          <p14:sldIdLst>
            <p14:sldId id="289"/>
            <p14:sldId id="290"/>
            <p14:sldId id="291"/>
            <p14:sldId id="292"/>
            <p14:sldId id="285"/>
            <p14:sldId id="293"/>
            <p14:sldId id="286"/>
            <p14:sldId id="287"/>
            <p14:sldId id="294"/>
            <p14:sldId id="281"/>
            <p14:sldId id="282"/>
            <p14:sldId id="283"/>
            <p14:sldId id="28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622" autoAdjust="0"/>
  </p:normalViewPr>
  <p:slideViewPr>
    <p:cSldViewPr>
      <p:cViewPr varScale="1">
        <p:scale>
          <a:sx n="77" d="100"/>
          <a:sy n="77" d="100"/>
        </p:scale>
        <p:origin x="624" y="144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2934" y="5422900"/>
            <a:ext cx="6220530" cy="414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75973" y="5422900"/>
            <a:ext cx="5948427" cy="414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17745" y="5422900"/>
            <a:ext cx="3325846" cy="414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600" y="3257550"/>
            <a:ext cx="2717800" cy="1066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6000" b="0" i="0" u="none" strike="noStrike" spc="-100">
                <a:solidFill>
                  <a:srgbClr val="252525"/>
                </a:solidFill>
                <a:latin typeface="Bebas"/>
              </a:rPr>
              <a:t>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1714500"/>
            <a:ext cx="16675100" cy="189865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11800">
                <a:solidFill>
                  <a:srgbClr val="A92C0C"/>
                </a:solidFill>
                <a:latin typeface="Bebas"/>
              </a:rPr>
              <a:t>Tasty</a:t>
            </a:r>
            <a:r>
              <a:rPr lang="ko-KR" altLang="en-US" sz="1180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>
                <a:solidFill>
                  <a:srgbClr val="A92C0C"/>
                </a:solidFill>
                <a:latin typeface="Bebas"/>
              </a:rPr>
              <a:t>          </a:t>
            </a: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11800">
                <a:solidFill>
                  <a:srgbClr val="A92C0C"/>
                </a:solidFill>
                <a:latin typeface="Bebas"/>
              </a:rPr>
              <a:t>        </a:t>
            </a:r>
            <a:r>
              <a:rPr lang="en-US" altLang="ko-KR" sz="11800">
                <a:solidFill>
                  <a:schemeClr val="bg2">
                    <a:lumMod val="75000"/>
                  </a:schemeClr>
                </a:solidFill>
                <a:latin typeface="Bebas"/>
              </a:rPr>
              <a:t>ART of</a:t>
            </a:r>
            <a:r>
              <a:rPr lang="ko-KR" altLang="en-US" sz="11800">
                <a:solidFill>
                  <a:schemeClr val="bg2">
                    <a:lumMod val="75000"/>
                  </a:schemeClr>
                </a:solidFill>
                <a:latin typeface="Bebas"/>
              </a:rPr>
              <a:t> </a:t>
            </a:r>
            <a:r>
              <a:rPr lang="en-US" altLang="ko-KR" sz="11800">
                <a:solidFill>
                  <a:schemeClr val="bg2">
                    <a:lumMod val="75000"/>
                  </a:schemeClr>
                </a:solidFill>
                <a:latin typeface="Bebas"/>
              </a:rPr>
              <a:t>Reservation </a:t>
            </a:r>
            <a:r>
              <a:rPr lang="en-US" sz="11800" b="0" i="0" u="none" strike="noStrike">
                <a:solidFill>
                  <a:schemeClr val="bg2">
                    <a:lumMod val="75000"/>
                  </a:schemeClr>
                </a:solidFill>
                <a:latin typeface="Bebas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3600" y="1358900"/>
            <a:ext cx="9461500" cy="330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1900">
                <a:solidFill>
                  <a:srgbClr val="A92C0C"/>
                </a:solidFill>
                <a:latin typeface="Roboto"/>
              </a:rPr>
              <a:t>Famous Food Reservation</a:t>
            </a:r>
            <a:r>
              <a:rPr lang="en-US" sz="1900" b="0" i="0" u="none" strike="noStrike">
                <a:solidFill>
                  <a:srgbClr val="A92C0C"/>
                </a:solidFill>
                <a:latin typeface="Roboto"/>
              </a:rPr>
              <a:t> service, </a:t>
            </a:r>
            <a:r>
              <a:rPr lang="en-US" sz="1900">
                <a:solidFill>
                  <a:srgbClr val="A92C0C"/>
                </a:solidFill>
                <a:latin typeface="Roboto"/>
              </a:rPr>
              <a:t>AOR</a:t>
            </a:r>
            <a:r>
              <a:rPr lang="en-US" sz="1900" b="0" i="0" u="none" strike="noStrike">
                <a:solidFill>
                  <a:srgbClr val="252525"/>
                </a:solidFill>
                <a:latin typeface="Roboto"/>
              </a:rPr>
              <a:t> company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35200" y="584200"/>
            <a:ext cx="24892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500" b="0" i="0" u="none" strike="noStrike">
                <a:solidFill>
                  <a:srgbClr val="454545"/>
                </a:solidFill>
                <a:latin typeface="210 OmniGothic 030"/>
              </a:rPr>
              <a:t>2025.01.20</a:t>
            </a:r>
          </a:p>
          <a:p>
            <a:pPr lvl="0" algn="r">
              <a:lnSpc>
                <a:spcPct val="116199"/>
              </a:lnSpc>
              <a:defRPr/>
            </a:pPr>
            <a:r>
              <a:rPr lang="ko-KR" altLang="en-US" sz="1500">
                <a:solidFill>
                  <a:srgbClr val="454545"/>
                </a:solidFill>
                <a:ea typeface="210 OmniGothic 030"/>
              </a:rPr>
              <a:t>홈페이지 설계</a:t>
            </a:r>
            <a:r>
              <a:rPr lang="ko-KR" sz="1500" b="0" i="0" u="none" strike="noStrike">
                <a:solidFill>
                  <a:srgbClr val="454545"/>
                </a:solidFill>
                <a:ea typeface="210 OmniGothic 030"/>
              </a:rPr>
              <a:t>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06-2.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시퀀스 다이어그램 </a:t>
            </a: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–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정보 등록    </a:t>
            </a: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09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91000" y="1660121"/>
            <a:ext cx="10287000" cy="8239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58600" y="2476500"/>
            <a:ext cx="4353379" cy="6383774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64557" y="3702156"/>
            <a:ext cx="2870353" cy="1959448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02899" y="4617747"/>
            <a:ext cx="1875434" cy="1051505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93270" y="2830057"/>
            <a:ext cx="2335856" cy="2831547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707870" y="6140956"/>
            <a:ext cx="6436130" cy="298118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06-3.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 인터페이스 설계</a:t>
            </a: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1400" y="1981200"/>
            <a:ext cx="45466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51500" y="1981200"/>
            <a:ext cx="61976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925300" y="1981200"/>
            <a:ext cx="52832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4100" y="3656402"/>
            <a:ext cx="161290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4100" y="5718115"/>
            <a:ext cx="16129000" cy="7981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4100" y="7620000"/>
            <a:ext cx="16129000" cy="863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>
              <a:lnSpc>
                <a:spcPct val="116199"/>
              </a:lnSpc>
              <a:defRPr/>
            </a:pP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07.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요구 사항 명세서 </a:t>
            </a: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endParaRPr lang="ko-KR" sz="2000">
              <a:solidFill>
                <a:srgbClr val="A92C0C"/>
              </a:solidFill>
              <a:latin typeface="Adobe 고딕 Std B"/>
              <a:ea typeface="Adobe 고딕 Std B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>
                <a:solidFill>
                  <a:srgbClr val="A92C0C"/>
                </a:solidFill>
                <a:latin typeface="Roboto"/>
              </a:rPr>
              <a:t>10</a:t>
            </a:r>
            <a:endParaRPr lang="en-US" sz="1600" b="0" i="0" u="none" strike="noStrike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74900" y="2197100"/>
            <a:ext cx="18923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200">
                <a:solidFill>
                  <a:srgbClr val="F1EDE5"/>
                </a:solidFill>
                <a:ea typeface="210 OmniGothic 050"/>
              </a:rPr>
              <a:t>분류 </a:t>
            </a:r>
            <a:endParaRPr lang="ko-KR" sz="2200" b="0" i="0" u="none" strike="noStrike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9200" y="30607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회원가입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797800" y="2197100"/>
            <a:ext cx="18923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200" spc="100">
                <a:solidFill>
                  <a:srgbClr val="F1EDE5"/>
                </a:solidFill>
                <a:ea typeface="210 OmniGothic 050"/>
              </a:rPr>
              <a:t>기능</a:t>
            </a:r>
            <a:endParaRPr lang="ko-KR" sz="2200" b="0" i="0" u="none" strike="noStrike" spc="10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627100" y="2197100"/>
            <a:ext cx="18923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비</a:t>
            </a:r>
            <a:r>
              <a:rPr lang="en-US" sz="2200" b="0" i="0" u="none" strike="noStrike">
                <a:solidFill>
                  <a:srgbClr val="F1EDE5"/>
                </a:solidFill>
                <a:latin typeface="210 OmniGothic 050"/>
              </a:rPr>
              <a:t>   </a:t>
            </a: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02400" y="3060700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이메일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나이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전화번호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성별 체크 가능  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92000" y="30607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이메일 중복 확인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비밀번호 일치 불일치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19200" y="40005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로그인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502400" y="3819585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아이디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비밀번호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기입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 </a:t>
            </a:r>
          </a:p>
          <a:p>
            <a:pPr lvl="0" algn="ctr">
              <a:lnSpc>
                <a:spcPct val="124499"/>
              </a:lnSpc>
              <a:defRPr/>
            </a:pPr>
            <a:r>
              <a:rPr lang="ko-KR" altLang="en-US" sz="2000" b="0" i="0" u="none" strike="noStrike">
                <a:solidFill>
                  <a:srgbClr val="454545"/>
                </a:solidFill>
                <a:latin typeface="Pretendard Medium"/>
                <a:ea typeface="Pretendard Medium"/>
              </a:rPr>
              <a:t>회원가입 링크 추가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92000" y="382893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로그인 후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로그아웃 활성화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최근 예약한 내역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주변 맛집 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유효성 검사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9200" y="49657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회원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502400" y="5016500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원하는 가게 즐겨 찾기 추가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92000" y="5035669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수정 유효성 검사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19200" y="59182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리뷰 게시판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606397" y="5939406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읽기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수정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관리기능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192000" y="59182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비동기 방식 게시판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9200" y="68707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메인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606397" y="6753285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홈페이지 최 상단 슬라이딩 베너와 </a:t>
            </a:r>
          </a:p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편리한 기능버튼 추가 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192000" y="68707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사진 슬라이드 구현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버튼 아이콘  다양성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19200" y="78359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페이징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589144" y="7861300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목차와 테마 별로 구성되어있는 페이지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192000" y="7733821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카테고리 위치 고정 후 비동기 방식 리스트 셋업</a:t>
            </a:r>
          </a:p>
          <a:p>
            <a:pPr lvl="0" algn="ctr">
              <a:lnSpc>
                <a:spcPct val="124499"/>
              </a:lnSpc>
              <a:defRPr/>
            </a:pPr>
            <a:r>
              <a:rPr lang="en-US" altLang="ko-KR" sz="2000" b="1">
                <a:solidFill>
                  <a:srgbClr val="454545"/>
                </a:solidFill>
                <a:ea typeface="Pretendard Medium"/>
              </a:rPr>
              <a:t>Ai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추천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아이콘 구현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19200" y="8711002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예약 상세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606397" y="8701657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나의 예약 보기 페이지</a:t>
            </a:r>
          </a:p>
          <a:p>
            <a:pPr lvl="0" algn="ctr">
              <a:lnSpc>
                <a:spcPct val="124499"/>
              </a:lnSpc>
              <a:defRPr/>
            </a:pP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192000" y="87757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사용자가 선호하는 가게를 북 마크 할 수 있는 기능 구현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0676" y="800100"/>
            <a:ext cx="10594427" cy="4800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05400" y="4305300"/>
            <a:ext cx="9753600" cy="4765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63400" y="2476500"/>
            <a:ext cx="4267200" cy="1463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 메인 </a:t>
            </a:r>
            <a:r>
              <a:rPr lang="en-US" altLang="ko-KR"/>
              <a:t>home </a:t>
            </a:r>
            <a:r>
              <a:rPr lang="ko-KR" altLang="en-US"/>
              <a:t>하단에 보면 </a:t>
            </a:r>
            <a:r>
              <a:rPr lang="en-US" altLang="ko-KR" b="1"/>
              <a:t>API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 b="1"/>
              <a:t>활용</a:t>
            </a:r>
            <a:r>
              <a:rPr lang="ko-KR" altLang="en-US"/>
              <a:t>하여  구글지도를 나타나게 하였다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 필터와 함께 </a:t>
            </a:r>
            <a:r>
              <a:rPr lang="ko-KR" altLang="en-US" b="1"/>
              <a:t>맛집 예약 검색 기능</a:t>
            </a:r>
            <a:r>
              <a:rPr lang="ko-KR" altLang="en-US"/>
              <a:t>을 </a:t>
            </a:r>
          </a:p>
          <a:p>
            <a:pPr>
              <a:defRPr/>
            </a:pPr>
            <a:r>
              <a:rPr lang="ko-KR" altLang="en-US"/>
              <a:t> 바로 사용할 수 있도록 배치 되어있다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7265" y="606252"/>
            <a:ext cx="9538535" cy="45372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4340" t="1990" r="5390" b="3840"/>
          <a:stretch>
            <a:fillRect/>
          </a:stretch>
        </p:blipFill>
        <p:spPr>
          <a:xfrm>
            <a:off x="1295400" y="2247900"/>
            <a:ext cx="5105399" cy="746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68200" y="2781300"/>
            <a:ext cx="4267200" cy="1739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회원가입을 해보겠다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회원가입시 중복확인이 가능하며 </a:t>
            </a:r>
          </a:p>
          <a:p>
            <a:pPr>
              <a:defRPr/>
            </a:pPr>
            <a:r>
              <a:rPr lang="ko-KR" altLang="en-US"/>
              <a:t>이메일을 사용가능하면 모달창과 함께 사용가능한 이메일이 뜬다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106400" y="5448300"/>
            <a:ext cx="4261858" cy="14817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744383" y="6438899"/>
            <a:ext cx="5248218" cy="20574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23498" y="5981700"/>
            <a:ext cx="4441004" cy="1981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67600" y="4627175"/>
            <a:ext cx="3947168" cy="10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6400" y="860965"/>
            <a:ext cx="6256313" cy="85650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91800" y="1173480"/>
            <a:ext cx="6172200" cy="2834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여기서 </a:t>
            </a:r>
            <a:r>
              <a:rPr lang="en-US" altLang="ko-KR"/>
              <a:t>admin </a:t>
            </a:r>
            <a:r>
              <a:rPr lang="ko-KR" altLang="en-US"/>
              <a:t>계정을 관리하는 </a:t>
            </a:r>
            <a:r>
              <a:rPr lang="en-US" altLang="ko-KR" b="1"/>
              <a:t>session</a:t>
            </a:r>
            <a:r>
              <a:rPr lang="en-US" altLang="ko-KR"/>
              <a:t> </a:t>
            </a:r>
            <a:r>
              <a:rPr lang="ko-KR" altLang="en-US"/>
              <a:t>을</a:t>
            </a:r>
            <a:r>
              <a:rPr lang="en-US" altLang="ko-KR"/>
              <a:t> </a:t>
            </a:r>
            <a:r>
              <a:rPr lang="ko-KR" altLang="en-US"/>
              <a:t>만들다가 </a:t>
            </a:r>
          </a:p>
          <a:p>
            <a:pPr>
              <a:defRPr/>
            </a:pPr>
            <a:r>
              <a:rPr lang="ko-KR" altLang="en-US"/>
              <a:t>사용의 </a:t>
            </a:r>
            <a:r>
              <a:rPr lang="ko-KR" altLang="en-US" b="1"/>
              <a:t>편리성</a:t>
            </a:r>
            <a:r>
              <a:rPr lang="ko-KR" altLang="en-US"/>
              <a:t>을 위해 </a:t>
            </a:r>
            <a:r>
              <a:rPr lang="en-US" altLang="ko-KR"/>
              <a:t>manager</a:t>
            </a:r>
            <a:r>
              <a:rPr lang="ko-KR" altLang="en-US"/>
              <a:t>계정처럼 관리자로 회원가입하여 사용하는 시스템을 생각해 보았다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 b="1"/>
              <a:t>맛집 관리 사장님으로 가입시 체크해 주세요 </a:t>
            </a:r>
            <a:r>
              <a:rPr lang="en-US" altLang="ko-KR" b="1"/>
              <a:t>:)</a:t>
            </a:r>
            <a:endParaRPr lang="en-US" altLang="ko-KR"/>
          </a:p>
          <a:p>
            <a:pPr>
              <a:defRPr/>
            </a:pP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 체크 한 후 가입하면 </a:t>
            </a:r>
            <a:r>
              <a:rPr lang="en-US" altLang="ko-KR"/>
              <a:t>Admin </a:t>
            </a:r>
            <a:r>
              <a:rPr lang="ko-KR" altLang="en-US"/>
              <a:t>계정으로 가입이 된다</a:t>
            </a:r>
            <a:r>
              <a:rPr lang="en-US" altLang="ko-KR"/>
              <a:t>..!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manager</a:t>
            </a:r>
            <a:r>
              <a:rPr lang="ko-KR" altLang="en-US"/>
              <a:t>계정을 따로 만들지않는다면 전체 관리에 영향을 줄 수 있어서 해당 체크리스트를 수정해야 할지 고민해 봐야겠다</a:t>
            </a:r>
            <a:r>
              <a:rPr lang="en-US" altLang="ko-KR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72400" y="7429500"/>
            <a:ext cx="4267200" cy="1737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또 스크롤을 내려서  나이 까지 기입하기엔 </a:t>
            </a:r>
            <a:r>
              <a:rPr lang="en-US" altLang="ko-KR"/>
              <a:t>..</a:t>
            </a:r>
            <a:r>
              <a:rPr lang="ko-KR" altLang="en-US"/>
              <a:t> 이미 나이가 너무 많이 </a:t>
            </a:r>
          </a:p>
          <a:p>
            <a:pPr>
              <a:defRPr/>
            </a:pPr>
            <a:r>
              <a:rPr lang="ko-KR" altLang="en-US"/>
              <a:t>먹었다</a:t>
            </a:r>
            <a:r>
              <a:rPr lang="en-US" altLang="ko-KR"/>
              <a:t>..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불편함을 확실히 느끼고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직접 연도를 기입 할 수도 있도록 수정하였다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: )</a:t>
            </a:r>
          </a:p>
        </p:txBody>
      </p:sp>
      <p:cxnSp>
        <p:nvCxnSpPr>
          <p:cNvPr id="6" name="구부러진 연결선 5"/>
          <p:cNvCxnSpPr/>
          <p:nvPr/>
        </p:nvCxnSpPr>
        <p:spPr>
          <a:xfrm rot="5400000" flipH="1" flipV="1">
            <a:off x="5214011" y="6699911"/>
            <a:ext cx="1082136" cy="3272643"/>
          </a:xfrm>
          <a:prstGeom prst="curvedConnector4">
            <a:avLst>
              <a:gd name="adj1" fmla="val -12465"/>
              <a:gd name="adj2" fmla="val 584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구부러진 연결선 6"/>
          <p:cNvCxnSpPr/>
          <p:nvPr/>
        </p:nvCxnSpPr>
        <p:spPr>
          <a:xfrm>
            <a:off x="6934200" y="2324100"/>
            <a:ext cx="3352800" cy="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53262" y="5143500"/>
            <a:ext cx="10777538" cy="4705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		</a:t>
            </a:r>
            <a:r>
              <a:rPr lang="en-US" altLang="ko-KR" sz="1500"/>
              <a:t>			// 나이를 직접 입력하면 생년월일 자동 계산</a:t>
            </a:r>
          </a:p>
          <a:p>
            <a:pPr>
              <a:defRPr/>
            </a:pPr>
            <a:r>
              <a:rPr lang="en-US" altLang="ko-KR" sz="1500"/>
              <a:t>					    ageInput.addEventListener('input', function() {</a:t>
            </a:r>
          </a:p>
          <a:p>
            <a:pPr>
              <a:defRPr/>
            </a:pPr>
            <a:r>
              <a:rPr lang="en-US" altLang="ko-KR" sz="1500"/>
              <a:t>					        const ageValue = parseInt(this.value, 10);</a:t>
            </a:r>
          </a:p>
          <a:p>
            <a:pPr>
              <a:defRPr/>
            </a:pPr>
            <a:r>
              <a:rPr lang="en-US" altLang="ko-KR" sz="1500"/>
              <a:t>					</a:t>
            </a:r>
          </a:p>
          <a:p>
            <a:pPr>
              <a:defRPr/>
            </a:pPr>
            <a:r>
              <a:rPr lang="en-US" altLang="ko-KR" sz="1500"/>
              <a:t>					        if (!isNaN(ageValue) &amp;&amp; ageValue &gt;= 0 &amp;&amp; ageValue &lt;= 200) {</a:t>
            </a:r>
          </a:p>
          <a:p>
            <a:pPr>
              <a:defRPr/>
            </a:pPr>
            <a:r>
              <a:rPr lang="en-US" altLang="ko-KR" sz="1500"/>
              <a:t>					            const today = new Date();</a:t>
            </a:r>
          </a:p>
          <a:p>
            <a:pPr>
              <a:defRPr/>
            </a:pPr>
            <a:r>
              <a:rPr lang="en-US" altLang="ko-KR" sz="1500"/>
              <a:t>					            const birthYear = today.getFullYear() - ageValue;</a:t>
            </a:r>
          </a:p>
          <a:p>
            <a:pPr>
              <a:defRPr/>
            </a:pPr>
            <a:r>
              <a:rPr lang="en-US" altLang="ko-KR" sz="1500"/>
              <a:t>					            let birthMonth = today.getMonth() + 1;</a:t>
            </a:r>
          </a:p>
          <a:p>
            <a:pPr>
              <a:defRPr/>
            </a:pPr>
            <a:r>
              <a:rPr lang="en-US" altLang="ko-KR" sz="1500"/>
              <a:t>					            let birthDay = today.getDate();</a:t>
            </a:r>
          </a:p>
          <a:p>
            <a:pPr>
              <a:defRPr/>
            </a:pPr>
            <a:r>
              <a:rPr lang="en-US" altLang="ko-KR" sz="1500"/>
              <a:t>					</a:t>
            </a:r>
          </a:p>
          <a:p>
            <a:pPr>
              <a:defRPr/>
            </a:pPr>
            <a:r>
              <a:rPr lang="en-US" altLang="ko-KR" sz="1500"/>
              <a:t>					            // 날짜 형식 맞추기 (YYYY-MM-DD)</a:t>
            </a:r>
          </a:p>
          <a:p>
            <a:pPr>
              <a:defRPr/>
            </a:pPr>
            <a:r>
              <a:rPr lang="en-US" altLang="ko-KR" sz="1500"/>
              <a:t>					            if (birthMonth &lt; 10) birthMonth = "0" + birthMonth;</a:t>
            </a:r>
          </a:p>
          <a:p>
            <a:pPr>
              <a:defRPr/>
            </a:pPr>
            <a:r>
              <a:rPr lang="en-US" altLang="ko-KR" sz="1500"/>
              <a:t>					            if (birthDay &lt; 10) birthDay = "0" + birthDay;</a:t>
            </a:r>
          </a:p>
          <a:p>
            <a:pPr>
              <a:defRPr/>
            </a:pPr>
            <a:r>
              <a:rPr lang="en-US" altLang="ko-KR" sz="1500"/>
              <a:t>					</a:t>
            </a:r>
          </a:p>
          <a:p>
            <a:pPr>
              <a:defRPr/>
            </a:pPr>
            <a:r>
              <a:rPr lang="en-US" altLang="ko-KR" sz="1500"/>
              <a:t>					            birthdateInput.value </a:t>
            </a:r>
          </a:p>
          <a:p>
            <a:pPr>
              <a:defRPr/>
            </a:pPr>
            <a:r>
              <a:rPr lang="en-US" altLang="ko-KR" sz="1500"/>
              <a:t>							= `${birthYear}-${birthMonth}-${birthDay}`;</a:t>
            </a:r>
          </a:p>
          <a:p>
            <a:pPr>
              <a:defRPr/>
            </a:pPr>
            <a:r>
              <a:rPr lang="en-US" altLang="ko-KR" sz="1500"/>
              <a:t>					        } else if (this.value !== "") {</a:t>
            </a:r>
          </a:p>
          <a:p>
            <a:pPr>
              <a:defRPr/>
            </a:pPr>
            <a:r>
              <a:rPr lang="en-US" altLang="ko-KR" sz="1500"/>
              <a:t>					            alert("올바른 나이를 입력해주세요. (0~200)");</a:t>
            </a:r>
          </a:p>
          <a:p>
            <a:pPr>
              <a:defRPr/>
            </a:pPr>
            <a:r>
              <a:rPr lang="en-US" altLang="ko-KR" sz="1500"/>
              <a:t>					            this.value = '';</a:t>
            </a:r>
          </a:p>
          <a:p>
            <a:pPr>
              <a:defRPr/>
            </a:pPr>
            <a:r>
              <a:rPr lang="en-US" altLang="ko-KR" sz="1500"/>
              <a:t>					        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5000" y="6972300"/>
            <a:ext cx="9299791" cy="231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20600" y="8267700"/>
            <a:ext cx="4267200" cy="90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방금 체크하고 회원가입을 한 계정이다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계정에 </a:t>
            </a:r>
            <a:r>
              <a:rPr lang="en-US" altLang="ko-KR"/>
              <a:t>role - admin</a:t>
            </a:r>
            <a:r>
              <a:rPr lang="ko-KR" altLang="en-US"/>
              <a:t>권한 지정이 되어 </a:t>
            </a:r>
            <a:r>
              <a:rPr lang="en-US" altLang="ko-KR"/>
              <a:t>DB</a:t>
            </a:r>
            <a:r>
              <a:rPr lang="ko-KR" altLang="en-US"/>
              <a:t>에 새로운 회원이 가입되었다</a:t>
            </a:r>
            <a:r>
              <a:rPr lang="en-US" altLang="ko-KR"/>
              <a:t>....!</a:t>
            </a:r>
          </a:p>
        </p:txBody>
      </p:sp>
      <p:sp>
        <p:nvSpPr>
          <p:cNvPr id="6" name="타원 5"/>
          <p:cNvSpPr/>
          <p:nvPr/>
        </p:nvSpPr>
        <p:spPr>
          <a:xfrm>
            <a:off x="10287000" y="8724900"/>
            <a:ext cx="838200" cy="5334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구부러진 연결선 6"/>
          <p:cNvCxnSpPr>
            <a:stCxn id="6" idx="5"/>
          </p:cNvCxnSpPr>
          <p:nvPr/>
        </p:nvCxnSpPr>
        <p:spPr>
          <a:xfrm rot="5400000" flipH="1" flipV="1">
            <a:off x="11331482" y="8395866"/>
            <a:ext cx="455283" cy="1113352"/>
          </a:xfrm>
          <a:prstGeom prst="curvedConnector4">
            <a:avLst>
              <a:gd name="adj1" fmla="val -13489"/>
              <a:gd name="adj2" fmla="val 5511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6248400" y="8801100"/>
            <a:ext cx="1828800" cy="3048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7221" y="266700"/>
            <a:ext cx="6414489" cy="2514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b="70460"/>
          <a:stretch>
            <a:fillRect/>
          </a:stretch>
        </p:blipFill>
        <p:spPr>
          <a:xfrm>
            <a:off x="1295400" y="1470566"/>
            <a:ext cx="6256313" cy="25299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52284" y="2171700"/>
            <a:ext cx="12778517" cy="3683261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4630400" y="2247900"/>
            <a:ext cx="1828800" cy="381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447800" y="1409700"/>
            <a:ext cx="1828800" cy="381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90800" y="832249"/>
            <a:ext cx="12192865" cy="4311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82065" y="3390900"/>
            <a:ext cx="4671109" cy="61881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00457" y="4610101"/>
            <a:ext cx="7931008" cy="2511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11465" y="7728586"/>
            <a:ext cx="7315200" cy="145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admin </a:t>
            </a:r>
            <a:r>
              <a:rPr lang="ko-KR" altLang="en-US"/>
              <a:t>으로 회원가입시  내정보 리스트가 바뀐다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가게 소개시 사용할 사진들을 올릴 수 있도록 가게추천 리스트로 변경되며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예약 손님 관리</a:t>
            </a:r>
            <a:r>
              <a:rPr lang="en-US" altLang="ko-KR"/>
              <a:t>,</a:t>
            </a:r>
            <a:r>
              <a:rPr lang="ko-KR" altLang="en-US"/>
              <a:t> 가게정보 관리</a:t>
            </a:r>
            <a:r>
              <a:rPr lang="en-US" altLang="ko-KR"/>
              <a:t>,</a:t>
            </a:r>
            <a:r>
              <a:rPr lang="ko-KR" altLang="en-US"/>
              <a:t> 리뷰관리 등을 할 수 있다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b="1"/>
              <a:t>예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9200" y="800100"/>
            <a:ext cx="12475107" cy="55248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05000" y="3564317"/>
            <a:ext cx="5294605" cy="56939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317520" y="2476501"/>
            <a:ext cx="4294081" cy="48767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5800" y="6825613"/>
            <a:ext cx="4267200" cy="2280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로그인</a:t>
            </a:r>
            <a:r>
              <a:rPr lang="ko-KR" altLang="en-US"/>
              <a:t>을 해보겠다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로그인시 </a:t>
            </a:r>
            <a:r>
              <a:rPr lang="ko-KR" altLang="en-US" b="1"/>
              <a:t>간편로그인</a:t>
            </a:r>
            <a:r>
              <a:rPr lang="ko-KR" altLang="en-US"/>
              <a:t> 기능을 구현해하려는 시도가 있었으나 작업중이다 </a:t>
            </a:r>
            <a:r>
              <a:rPr lang="en-US" altLang="ko-KR"/>
              <a:t>:)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 b="1"/>
              <a:t>User</a:t>
            </a:r>
            <a:r>
              <a:rPr lang="ko-KR" altLang="en-US" b="1"/>
              <a:t>와 </a:t>
            </a:r>
            <a:r>
              <a:rPr lang="en-US" altLang="ko-KR" b="1"/>
              <a:t>Admin</a:t>
            </a:r>
            <a:r>
              <a:rPr lang="ko-KR" altLang="en-US"/>
              <a:t>계정으로 각각 접속이 가능하다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90714" y="984569"/>
            <a:ext cx="11691885" cy="54543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1999" y="6758939"/>
            <a:ext cx="9601201" cy="640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Admin</a:t>
            </a:r>
            <a:r>
              <a:rPr lang="ko-KR" altLang="en-US"/>
              <a:t> 계정으로 로그인 했을시 </a:t>
            </a:r>
          </a:p>
          <a:p>
            <a:pPr>
              <a:defRPr/>
            </a:pPr>
            <a:r>
              <a:rPr lang="en-US" altLang="ko-KR"/>
              <a:t>Admin</a:t>
            </a:r>
            <a:r>
              <a:rPr lang="ko-KR" altLang="en-US"/>
              <a:t> 은  예약 손님 리스트 폼에서  직접 예약 손님 리스트를 관리할 수 있다</a:t>
            </a:r>
            <a:r>
              <a:rPr lang="en-US" altLang="ko-KR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08804" y="5600700"/>
            <a:ext cx="7340996" cy="25489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81598" y="8511540"/>
            <a:ext cx="10515602" cy="1183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추후 내정보가 아닌 가게정보관리 메뉴로 변경하였다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맛집가게 등록은  </a:t>
            </a:r>
            <a:r>
              <a:rPr lang="en-US" altLang="ko-KR"/>
              <a:t>Admin</a:t>
            </a:r>
            <a:r>
              <a:rPr lang="ko-KR" altLang="en-US"/>
              <a:t> 만이 가능한 옵션이고</a:t>
            </a:r>
          </a:p>
          <a:p>
            <a:pPr>
              <a:defRPr/>
            </a:pPr>
            <a:r>
              <a:rPr lang="ko-KR" altLang="en-US"/>
              <a:t>현재 예약손님 관리는 </a:t>
            </a:r>
            <a:r>
              <a:rPr lang="en-US" altLang="ko-KR"/>
              <a:t>Manager </a:t>
            </a:r>
            <a:r>
              <a:rPr lang="ko-KR" altLang="en-US"/>
              <a:t>권한이나</a:t>
            </a:r>
            <a:r>
              <a:rPr lang="en-US" altLang="ko-KR"/>
              <a:t>,</a:t>
            </a:r>
            <a:r>
              <a:rPr lang="ko-KR" altLang="en-US"/>
              <a:t> 이번엔 </a:t>
            </a:r>
            <a:r>
              <a:rPr lang="en-US" altLang="ko-KR"/>
              <a:t>Admin</a:t>
            </a:r>
            <a:r>
              <a:rPr lang="ko-KR" altLang="en-US"/>
              <a:t> 버전에서 양측을 모두 관리하게끔 하겠다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15979" y="1714500"/>
            <a:ext cx="15366332" cy="601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1400" y="194726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>
              <a:lnSpc>
                <a:spcPct val="116199"/>
              </a:lnSpc>
              <a:defRPr/>
            </a:pP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01.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시스템 개요 </a:t>
            </a:r>
          </a:p>
          <a:p>
            <a:pPr lvl="0" algn="l">
              <a:lnSpc>
                <a:spcPct val="116199"/>
              </a:lnSpc>
              <a:defRPr/>
            </a:pPr>
            <a:endParaRPr lang="en-US" altLang="ko-KR" sz="2000">
              <a:solidFill>
                <a:srgbClr val="A92C0C"/>
              </a:solidFill>
              <a:latin typeface="Adobe 고딕 Std B"/>
              <a:ea typeface="Adobe 고딕 Std B"/>
            </a:endParaRPr>
          </a:p>
          <a:p>
            <a:pPr marL="457200" lvl="0" indent="-457200" algn="l">
              <a:lnSpc>
                <a:spcPct val="116199"/>
              </a:lnSpc>
              <a:buAutoNum type="arabicPeriod" startAt="2"/>
              <a:defRPr/>
            </a:pPr>
            <a:endParaRPr lang="en-US" altLang="ko-KR" sz="2000">
              <a:solidFill>
                <a:srgbClr val="A92C0C"/>
              </a:solidFill>
              <a:latin typeface="Adobe 고딕 Std B"/>
              <a:ea typeface="Adobe 고딕 Std B"/>
            </a:endParaRP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01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453608" y="3948949"/>
            <a:ext cx="6284703" cy="450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</a:rPr>
              <a:t>시스템 목적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사용자와 레스토랑 간 예약 및 결제 프로세스를 간소화하고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, 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알림 및 관리 기능을 제공하는 통합 플랫폼입니다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endParaRPr lang="ko-KR" altLang="en-US" kern="0">
              <a:solidFill>
                <a:srgbClr val="000000"/>
              </a:solidFill>
              <a:latin typeface="Cambria"/>
            </a:endParaRPr>
          </a:p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</a:rPr>
              <a:t>주요 기능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사용자 계정 관리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레스토랑 예약 및 상태 관리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결제 처리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알림 발송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관리자 계정 관리 및 시스템 유지보수</a:t>
            </a:r>
            <a:endParaRPr lang="ko-KR" altLang="en-US" kern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67133" y="2135933"/>
            <a:ext cx="5131533" cy="5878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sz="2800" b="1" kern="0">
                <a:solidFill>
                  <a:schemeClr val="bg1"/>
                </a:solidFill>
                <a:latin typeface="맑은 고딕"/>
              </a:rPr>
              <a:t>시스템 개요  |  </a:t>
            </a:r>
            <a:r>
              <a:rPr lang="ko-KR" altLang="en-US" sz="2800" b="1" kern="0">
                <a:solidFill>
                  <a:schemeClr val="bg1"/>
                </a:solidFill>
                <a:latin typeface="맑은 고딕"/>
              </a:rPr>
              <a:t>요구사항 정의 </a:t>
            </a:r>
            <a:endParaRPr lang="en-US" altLang="ko-KR" sz="2800" b="1" kern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372600" y="3307953"/>
            <a:ext cx="9144000" cy="5942652"/>
          </a:xfrm>
          <a:prstGeom prst="rect">
            <a:avLst/>
          </a:prstGeom>
        </p:spPr>
        <p:txBody>
          <a:bodyPr tIns="0">
            <a:spAutoFit/>
          </a:bodyPr>
          <a:lstStyle/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</a:rPr>
              <a:t>기능적 요구사항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-  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사용자 관리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레스토랑 관리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예약 관리</a:t>
            </a: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,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결제 처리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알림 시스템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, 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관리자 관리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endParaRPr lang="ko-KR" altLang="en-US" kern="0">
              <a:solidFill>
                <a:srgbClr val="000000"/>
              </a:solidFill>
              <a:latin typeface="Cambria"/>
            </a:endParaRPr>
          </a:p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</a:rPr>
              <a:t>비기능적 요구사항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b="1" u="sng" kern="0">
                <a:solidFill>
                  <a:srgbClr val="000000"/>
                </a:solidFill>
                <a:latin typeface="맑은 고딕"/>
              </a:rPr>
              <a:t>성능 요구사항</a:t>
            </a:r>
          </a:p>
          <a:p>
            <a:pPr>
              <a:defRPr/>
            </a:pPr>
            <a:r>
              <a:rPr lang="en-US" altLang="ko-KR"/>
              <a:t>-     </a:t>
            </a:r>
            <a:r>
              <a:rPr lang="ko-KR" altLang="en-US"/>
              <a:t>시스템은 동시 접속 사용자 </a:t>
            </a:r>
            <a:r>
              <a:rPr lang="en-US" altLang="ko-KR"/>
              <a:t>500</a:t>
            </a:r>
            <a:r>
              <a:rPr lang="ko-KR" altLang="en-US"/>
              <a:t>명 이상을 지원해야 합니다</a:t>
            </a:r>
            <a:r>
              <a:rPr lang="en-US" altLang="ko-KR"/>
              <a:t>.</a:t>
            </a:r>
          </a:p>
          <a:p>
            <a:pPr marL="285750" indent="-285750">
              <a:buFontTx/>
              <a:buChar char="-"/>
              <a:defRPr/>
            </a:pPr>
            <a:r>
              <a:rPr lang="ko-KR" altLang="en-US"/>
              <a:t>예약 처리 요청은 </a:t>
            </a:r>
            <a:r>
              <a:rPr lang="en-US" altLang="ko-KR"/>
              <a:t>2</a:t>
            </a:r>
            <a:r>
              <a:rPr lang="ko-KR" altLang="en-US"/>
              <a:t>초 이내에 완료되어야 합니다</a:t>
            </a:r>
            <a:r>
              <a:rPr lang="en-US" altLang="ko-KR"/>
              <a:t>.</a:t>
            </a:r>
          </a:p>
          <a:p>
            <a:pPr marL="285750" indent="-285750">
              <a:buFontTx/>
              <a:buChar char="-"/>
              <a:defRPr/>
            </a:pPr>
            <a:endParaRPr lang="ko-KR" altLang="en-US" sz="1400" ker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b="1" u="sng" kern="0">
                <a:solidFill>
                  <a:srgbClr val="000000"/>
                </a:solidFill>
                <a:latin typeface="맑은 고딕"/>
              </a:rPr>
              <a:t>보안 요구사항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  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모든 사용자 정보와 비밀번호는 암호화되어 저장되어야 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Tx/>
              <a:buChar char="-"/>
              <a:defRPr/>
            </a:pP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인증된 사용자만 예약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,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결제 및 알림 데이터에 접근할 수 있어야 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Tx/>
              <a:buChar char="-"/>
              <a:defRPr/>
            </a:pPr>
            <a:endParaRPr lang="ko-KR" altLang="en-US" sz="300" ker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b="1" u="sng" kern="0">
                <a:solidFill>
                  <a:srgbClr val="000000"/>
                </a:solidFill>
                <a:latin typeface="맑은 고딕"/>
              </a:rPr>
              <a:t>확장성 요구사항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   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레스토랑 및 사용자 수가 증가하더라도 성능 저하 없이 동작해야 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   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다양한 결제 시스템과 통합 가능해야 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  <a:endParaRPr lang="ko-KR" altLang="en-US" kern="0">
              <a:solidFill>
                <a:srgbClr val="000000"/>
              </a:solidFill>
              <a:latin typeface="Cambri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017000" y="3440803"/>
            <a:ext cx="0" cy="58674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68373" y="1257300"/>
            <a:ext cx="8361426" cy="28083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14251" y="4443264"/>
            <a:ext cx="11649549" cy="45864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68000" y="2552700"/>
            <a:ext cx="7620000" cy="1455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USer </a:t>
            </a:r>
            <a:r>
              <a:rPr lang="ko-KR" altLang="en-US"/>
              <a:t>는</a:t>
            </a:r>
            <a:r>
              <a:rPr lang="en-US" altLang="ko-KR"/>
              <a:t> </a:t>
            </a:r>
            <a:r>
              <a:rPr lang="ko-KR" altLang="en-US"/>
              <a:t>로그인 후 내정보를 누르면 </a:t>
            </a:r>
          </a:p>
          <a:p>
            <a:pPr>
              <a:defRPr/>
            </a:pPr>
            <a:r>
              <a:rPr lang="ko-KR" altLang="en-US"/>
              <a:t> 예약한 맛집들의 리스트를 확인하고</a:t>
            </a:r>
            <a:r>
              <a:rPr lang="en-US" altLang="ko-KR"/>
              <a:t>,</a:t>
            </a:r>
            <a:r>
              <a:rPr lang="ko-KR" altLang="en-US"/>
              <a:t> 최신 예약을 수정할 수 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회원정보 또한 수정가능하며 </a:t>
            </a:r>
          </a:p>
          <a:p>
            <a:pPr>
              <a:defRPr/>
            </a:pPr>
            <a:r>
              <a:rPr lang="ko-KR" altLang="en-US"/>
              <a:t>리뷰관리는 코드 수정중이다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8000" y="571500"/>
            <a:ext cx="13429313" cy="29211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62200" y="2171700"/>
            <a:ext cx="4353449" cy="75893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95908" y="4152900"/>
            <a:ext cx="5524892" cy="3436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77200" y="8054339"/>
            <a:ext cx="7315200" cy="640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회원정보 수정시 비밀번호가 같지 않으면 수정이 되지 않음과</a:t>
            </a:r>
          </a:p>
          <a:p>
            <a:pPr>
              <a:defRPr/>
            </a:pPr>
            <a:r>
              <a:rPr lang="ko-KR" altLang="en-US"/>
              <a:t>비밀번호가 일치하지 않다는 창이 뜨게 하였다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57921" y="1825119"/>
            <a:ext cx="13286555" cy="41489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1999" y="7048500"/>
            <a:ext cx="9906000" cy="282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&lt;script&gt;</a:t>
            </a:r>
          </a:p>
          <a:p>
            <a:pPr>
              <a:defRPr/>
            </a:pPr>
            <a:r>
              <a:rPr lang="ko-KR" altLang="en-US"/>
              <a:t>	// 날짜 선택 시 오늘 이전 날짜 선택 제한</a:t>
            </a:r>
          </a:p>
          <a:p>
            <a:pPr>
              <a:defRPr/>
            </a:pPr>
            <a:r>
              <a:rPr lang="ko-KR" altLang="en-US"/>
              <a:t>                 </a:t>
            </a:r>
            <a:r>
              <a:rPr lang="en-US" altLang="en-US"/>
              <a:t>const dateInput = document.getElementById('date');</a:t>
            </a:r>
          </a:p>
          <a:p>
            <a:pPr>
              <a:defRPr/>
            </a:pPr>
            <a:r>
              <a:rPr lang="en-US" altLang="en-US"/>
              <a:t>	const today = new Date().toISOString().split('T')[0];</a:t>
            </a:r>
          </a:p>
          <a:p>
            <a:pPr>
              <a:defRPr/>
            </a:pPr>
            <a:r>
              <a:rPr lang="en-US" altLang="en-US"/>
              <a:t>	dateInput.setAttribute('min', today);</a:t>
            </a:r>
          </a:p>
          <a:p>
            <a:pPr>
              <a:defRPr/>
            </a:pPr>
            <a:endParaRPr lang="en-US" altLang="en-US"/>
          </a:p>
          <a:p>
            <a:pPr>
              <a:defRPr/>
            </a:pPr>
            <a:r>
              <a:rPr lang="en-US" altLang="en-US"/>
              <a:t>	window.addEventListener('load', function() {</a:t>
            </a:r>
          </a:p>
          <a:p>
            <a:pPr>
              <a:defRPr/>
            </a:pPr>
            <a:r>
              <a:rPr lang="en-US" altLang="en-US"/>
              <a:t>		var locationSelect = document.getElementById('location');</a:t>
            </a:r>
          </a:p>
          <a:p>
            <a:pPr>
              <a:defRPr/>
            </a:pPr>
            <a:r>
              <a:rPr lang="en-US" altLang="en-US"/>
              <a:t>		var subLocationSelect = document.getElementById('sub-location-select');</a:t>
            </a:r>
          </a:p>
          <a:p>
            <a:pPr>
              <a:defRPr/>
            </a:pPr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7198" y="5974080"/>
            <a:ext cx="14763750" cy="173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	&lt;!-- </a:t>
            </a:r>
            <a:r>
              <a:rPr lang="en-US" altLang="en-US" b="1"/>
              <a:t>스토어 리스트</a:t>
            </a:r>
            <a:r>
              <a:rPr lang="en-US" altLang="en-US"/>
              <a:t> --&gt;</a:t>
            </a:r>
          </a:p>
          <a:p>
            <a:pPr>
              <a:defRPr/>
            </a:pPr>
            <a:r>
              <a:rPr lang="en-US" altLang="en-US"/>
              <a:t>	onerror="this.onerror=null; this.src='/resources/images/default.jpg'"&gt;</a:t>
            </a:r>
          </a:p>
          <a:p>
            <a:pPr>
              <a:defRPr/>
            </a:pPr>
            <a:r>
              <a:rPr lang="en-US" altLang="en-US"/>
              <a:t>		&lt;/c:when&gt;</a:t>
            </a:r>
          </a:p>
          <a:p>
            <a:pPr>
              <a:defRPr/>
            </a:pPr>
            <a:r>
              <a:rPr lang="en-US" altLang="en-US"/>
              <a:t>		&lt;c:otherwise&gt;</a:t>
            </a:r>
          </a:p>
          <a:p>
            <a:pPr>
              <a:defRPr/>
            </a:pPr>
            <a:r>
              <a:rPr lang="en-US" altLang="en-US"/>
              <a:t>			&lt;img src="/resources/image/default.jpg" alt="default"&gt;</a:t>
            </a:r>
          </a:p>
          <a:p>
            <a:pPr>
              <a:defRPr/>
            </a:pPr>
            <a:r>
              <a:rPr lang="en-US" altLang="en-US"/>
              <a:t>					</a:t>
            </a:r>
          </a:p>
        </p:txBody>
      </p:sp>
      <p:cxnSp>
        <p:nvCxnSpPr>
          <p:cNvPr id="9" name="구부러진 연결선 8"/>
          <p:cNvCxnSpPr>
            <a:stCxn id="2" idx="1"/>
          </p:cNvCxnSpPr>
          <p:nvPr/>
        </p:nvCxnSpPr>
        <p:spPr>
          <a:xfrm rot="10800000" flipV="1">
            <a:off x="1600169" y="3899600"/>
            <a:ext cx="1357751" cy="184588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9200" y="390740"/>
            <a:ext cx="12693845" cy="1933359"/>
          </a:xfrm>
          <a:prstGeom prst="rect">
            <a:avLst/>
          </a:prstGeom>
        </p:spPr>
      </p:pic>
      <p:cxnSp>
        <p:nvCxnSpPr>
          <p:cNvPr id="10" name="구부러진 연결선 9"/>
          <p:cNvCxnSpPr/>
          <p:nvPr/>
        </p:nvCxnSpPr>
        <p:spPr>
          <a:xfrm rot="16200000" flipH="1">
            <a:off x="7848600" y="4305300"/>
            <a:ext cx="3352800" cy="2133600"/>
          </a:xfrm>
          <a:prstGeom prst="curvedConnector3">
            <a:avLst>
              <a:gd name="adj1" fmla="val 5435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2761" y="3314700"/>
            <a:ext cx="4007840" cy="16228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47800" y="1333500"/>
            <a:ext cx="3266954" cy="15876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41682" y="4974046"/>
            <a:ext cx="2758918" cy="1693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48799" y="1932622"/>
            <a:ext cx="8229600" cy="6944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//지역 부가선택</a:t>
            </a:r>
          </a:p>
          <a:p>
            <a:pPr>
              <a:defRPr/>
            </a:pPr>
            <a:r>
              <a:rPr lang="en-US" altLang="en-US"/>
              <a:t>document</a:t>
            </a:r>
          </a:p>
          <a:p>
            <a:pPr>
              <a:defRPr/>
            </a:pPr>
            <a:r>
              <a:rPr lang="en-US" altLang="en-US"/>
              <a:t>	getElementById('location')</a:t>
            </a:r>
          </a:p>
          <a:p>
            <a:pPr>
              <a:defRPr/>
            </a:pPr>
            <a:r>
              <a:rPr lang="en-US" altLang="en-US"/>
              <a:t>	.addEventListener(</a:t>
            </a:r>
          </a:p>
          <a:p>
            <a:pPr>
              <a:defRPr/>
            </a:pPr>
            <a:r>
              <a:rPr lang="en-US" altLang="en-US"/>
              <a:t>		'change',</a:t>
            </a:r>
          </a:p>
          <a:p>
            <a:pPr>
              <a:defRPr/>
            </a:pPr>
            <a:r>
              <a:rPr lang="en-US" altLang="en-US"/>
              <a:t>		function() {</a:t>
            </a:r>
          </a:p>
          <a:p>
            <a:pPr>
              <a:defRPr/>
            </a:pPr>
            <a:r>
              <a:rPr lang="en-US" altLang="en-US"/>
              <a:t>			var subLocationSelect = document</a:t>
            </a:r>
          </a:p>
          <a:p>
            <a:pPr>
              <a:defRPr/>
            </a:pPr>
            <a:r>
              <a:rPr lang="en-US" altLang="en-US"/>
              <a:t>					.getElementById('sub-location-select');</a:t>
            </a:r>
          </a:p>
          <a:p>
            <a:pPr>
              <a:defRPr/>
            </a:pPr>
            <a:r>
              <a:rPr lang="en-US" altLang="en-US"/>
              <a:t>			subLocationSelect.innerHTML = "";</a:t>
            </a:r>
          </a:p>
          <a:p>
            <a:pPr>
              <a:defRPr/>
            </a:pPr>
            <a:r>
              <a:rPr lang="en-US" altLang="en-US"/>
              <a:t>			if (this.value === 'seoul') {</a:t>
            </a:r>
          </a:p>
          <a:p>
            <a:pPr>
              <a:defRPr/>
            </a:pPr>
            <a:r>
              <a:rPr lang="en-US" altLang="en-US"/>
              <a:t>				subLocationSelect.innerHTML = "&lt;option value='gangnam'&gt;강남&lt;/option&gt;&lt;option value='hongdae'&gt;홍대&lt;/option&gt;&lt;option value='itaewon'&gt;이태원&lt;/option&gt;";</a:t>
            </a:r>
          </a:p>
          <a:p>
            <a:pPr>
              <a:defRPr/>
            </a:pPr>
            <a:r>
              <a:rPr lang="en-US" altLang="en-US"/>
              <a:t>			} else if (this.value === 'gyeonggi') {</a:t>
            </a:r>
          </a:p>
          <a:p>
            <a:pPr>
              <a:defRPr/>
            </a:pPr>
            <a:r>
              <a:rPr lang="en-US" altLang="en-US"/>
              <a:t>				subLocationSelect.innerHTML = "&lt;option value='suwon'&gt;수원&lt;/option&gt;&lt;option value='bundang'&gt;분당&lt;/option&gt;&lt;option value='ilsan'&gt;일산&lt;/option&gt;";</a:t>
            </a:r>
          </a:p>
          <a:p>
            <a:pPr>
              <a:defRPr/>
            </a:pPr>
            <a:r>
              <a:rPr lang="en-US" altLang="en-US"/>
              <a:t>			} else {</a:t>
            </a:r>
          </a:p>
          <a:p>
            <a:pPr>
              <a:defRPr/>
            </a:pPr>
            <a:r>
              <a:rPr lang="en-US" altLang="en-US"/>
              <a:t>				subLocationSelect.innerHTML = "&lt;option value='chungcheong'&gt;충청도&lt;/option&gt;&lt;option value='gangwon'&gt;강원도&lt;/option&gt;&lt;option value='jeolla'&gt;전라도&lt;/option&gt;&lt;option value='gyeongsang'&gt;경상도&lt;/option&gt;&lt;option value='jeju'&gt;제주도&lt;/option&gt;";</a:t>
            </a:r>
          </a:p>
          <a:p>
            <a:pPr>
              <a:defRPr/>
            </a:pPr>
            <a:r>
              <a:rPr lang="en-US" altLang="en-US"/>
              <a:t>			}</a:t>
            </a:r>
          </a:p>
          <a:p>
            <a:pPr>
              <a:defRPr/>
            </a:pPr>
            <a:r>
              <a:rPr lang="en-US" altLang="en-US"/>
              <a:t>		});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91249" y="876300"/>
            <a:ext cx="3671350" cy="137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0" y="1489710"/>
            <a:ext cx="10687050" cy="64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&lt;label for="kids"&gt;아이 손님&lt;/label&gt; &lt;select id="kids" name="kids"&gt;</a:t>
            </a:r>
          </a:p>
          <a:p>
            <a:pPr>
              <a:defRPr/>
            </a:pPr>
            <a:r>
              <a:rPr lang="en-US" altLang="en-US"/>
              <a:t>		&lt;option value="none" selected&gt;</a:t>
            </a:r>
            <a:r>
              <a:rPr lang="en-US" altLang="en-US" b="1"/>
              <a:t>0명</a:t>
            </a:r>
            <a:r>
              <a:rPr lang="en-US" altLang="en-US"/>
              <a:t>&lt;/option&gt;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1690" y="2786912"/>
            <a:ext cx="6588709" cy="9087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38787" y="3593781"/>
            <a:ext cx="13282613" cy="635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&lt;option value="more"&gt;기타&lt;/option&gt;</a:t>
            </a:r>
          </a:p>
          <a:p>
            <a:pPr>
              <a:defRPr/>
            </a:pPr>
            <a:r>
              <a:rPr lang="en-US" altLang="en-US"/>
              <a:t>	</a:t>
            </a:r>
            <a:r>
              <a:rPr lang="en-US" altLang="ko-KR"/>
              <a:t>&lt;</a:t>
            </a:r>
            <a:r>
              <a:rPr lang="en-US" altLang="en-US"/>
              <a:t>/select&gt; &lt;input type="text" id="custom-kids" name="custom-kids"</a:t>
            </a:r>
            <a:r>
              <a:rPr lang="ko-KR" altLang="en-US"/>
              <a:t> </a:t>
            </a:r>
            <a:r>
              <a:rPr lang="en-US" altLang="en-US"/>
              <a:t>placeholder="</a:t>
            </a:r>
            <a:r>
              <a:rPr lang="en-US" altLang="en-US" b="1"/>
              <a:t>추가 인원 입력</a:t>
            </a:r>
            <a:r>
              <a:rPr lang="en-US" altLang="en-US"/>
              <a:t>" style="display: none;"&gt;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52897" y="5143500"/>
            <a:ext cx="13373102" cy="4757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// 'custom-kids' 입력 필드에 숫자만 입력할 수 있도록 하고, 입력 시 "명"을 자동으로 붙임</a:t>
            </a:r>
          </a:p>
          <a:p>
            <a:pPr>
              <a:defRPr/>
            </a:pPr>
            <a:r>
              <a:rPr lang="en-US" altLang="en-US"/>
              <a:t>document.getElementById('custom-kids').addEventListener('input',</a:t>
            </a:r>
          </a:p>
          <a:p>
            <a:pPr>
              <a:defRPr/>
            </a:pPr>
            <a:r>
              <a:rPr lang="en-US" altLang="en-US"/>
              <a:t>		function(e) {</a:t>
            </a:r>
          </a:p>
          <a:p>
            <a:pPr>
              <a:defRPr/>
            </a:pPr>
            <a:r>
              <a:rPr lang="en-US" altLang="en-US"/>
              <a:t>			// 입력 값에서 "명"이 이미 붙어 있는지를 확인하고 제거</a:t>
            </a:r>
          </a:p>
          <a:p>
            <a:pPr>
              <a:defRPr/>
            </a:pPr>
            <a:r>
              <a:rPr lang="en-US" altLang="en-US"/>
              <a:t>			let value = e.target.value;</a:t>
            </a:r>
          </a:p>
          <a:p>
            <a:pPr>
              <a:defRPr/>
            </a:pPr>
            <a:r>
              <a:rPr lang="en-US" altLang="en-US"/>
              <a:t>			if (value.endsWith('명')) {</a:t>
            </a:r>
          </a:p>
          <a:p>
            <a:pPr>
              <a:defRPr/>
            </a:pPr>
            <a:r>
              <a:rPr lang="en-US" altLang="en-US"/>
              <a:t>				value = value.slice(0, -1);</a:t>
            </a:r>
          </a:p>
          <a:p>
            <a:pPr>
              <a:defRPr/>
            </a:pPr>
            <a:r>
              <a:rPr lang="en-US" altLang="en-US"/>
              <a:t>			}</a:t>
            </a:r>
          </a:p>
          <a:p>
            <a:pPr>
              <a:defRPr/>
            </a:pPr>
            <a:r>
              <a:rPr lang="en-US" altLang="en-US"/>
              <a:t>			// 입력 값 중 숫자가 아닌 모든 문자를 제거</a:t>
            </a:r>
          </a:p>
          <a:p>
            <a:pPr>
              <a:defRPr/>
            </a:pPr>
            <a:r>
              <a:rPr lang="en-US" altLang="en-US"/>
              <a:t>			value = value.replace(/\D/g, '');</a:t>
            </a:r>
          </a:p>
          <a:p>
            <a:pPr>
              <a:defRPr/>
            </a:pPr>
            <a:r>
              <a:rPr lang="en-US" altLang="en-US"/>
              <a:t>			// 숫자가 있을 경우에만 "명"을 붙여 입력 필드에 설정</a:t>
            </a:r>
          </a:p>
          <a:p>
            <a:pPr>
              <a:defRPr/>
            </a:pPr>
            <a:r>
              <a:rPr lang="en-US" altLang="en-US"/>
              <a:t>			if (value) {</a:t>
            </a:r>
          </a:p>
          <a:p>
            <a:pPr>
              <a:defRPr/>
            </a:pPr>
            <a:r>
              <a:rPr lang="en-US" altLang="en-US"/>
              <a:t>				e.target.value = value + '명';</a:t>
            </a:r>
          </a:p>
          <a:p>
            <a:pPr>
              <a:defRPr/>
            </a:pPr>
            <a:r>
              <a:rPr lang="en-US" altLang="en-US"/>
              <a:t>			} else {</a:t>
            </a:r>
          </a:p>
          <a:p>
            <a:pPr>
              <a:defRPr/>
            </a:pPr>
            <a:r>
              <a:rPr lang="en-US" altLang="en-US"/>
              <a:t>				e.target.value = '';</a:t>
            </a:r>
          </a:p>
          <a:p>
            <a:pPr>
              <a:defRPr/>
            </a:pPr>
            <a:r>
              <a:rPr lang="en-US" altLang="en-US"/>
              <a:t>			}</a:t>
            </a:r>
          </a:p>
          <a:p>
            <a:pPr>
              <a:defRPr/>
            </a:pPr>
            <a:r>
              <a:rPr lang="en-US" altLang="en-US"/>
              <a:t>		});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6573" y="1306449"/>
            <a:ext cx="12439827" cy="33798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06512" y="5143500"/>
            <a:ext cx="6928888" cy="4495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0" y="5143500"/>
            <a:ext cx="7315200" cy="4198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// 예약 가능 시간 제목 추가</a:t>
            </a:r>
          </a:p>
          <a:p>
            <a:pPr>
              <a:defRPr/>
            </a:pPr>
            <a:r>
              <a:rPr lang="en-US" altLang="en-US"/>
              <a:t>	            const title = document.createElement("div");</a:t>
            </a:r>
          </a:p>
          <a:p>
            <a:pPr>
              <a:defRPr/>
            </a:pPr>
            <a:r>
              <a:rPr lang="en-US" altLang="en-US"/>
              <a:t>	            title.textContent = " 🕑 "</a:t>
            </a:r>
          </a:p>
          <a:p>
            <a:pPr>
              <a:defRPr/>
            </a:pPr>
            <a:r>
              <a:rPr lang="en-US" altLang="en-US"/>
              <a:t>	            timeContainer.appendChild(title);</a:t>
            </a:r>
          </a:p>
          <a:p>
            <a:pPr>
              <a:defRPr/>
            </a:pPr>
            <a:r>
              <a:rPr lang="en-US" altLang="en-US"/>
              <a:t>	</a:t>
            </a:r>
          </a:p>
          <a:p>
            <a:pPr>
              <a:defRPr/>
            </a:pPr>
            <a:r>
              <a:rPr lang="en-US" altLang="en-US"/>
              <a:t>	            // 시간 버튼 생성</a:t>
            </a:r>
          </a:p>
          <a:p>
            <a:pPr>
              <a:defRPr/>
            </a:pPr>
            <a:r>
              <a:rPr lang="en-US" altLang="en-US"/>
              <a:t>	            times.forEach(time =&gt; {</a:t>
            </a:r>
          </a:p>
          <a:p>
            <a:pPr>
              <a:defRPr/>
            </a:pPr>
            <a:r>
              <a:rPr lang="en-US" altLang="en-US"/>
              <a:t>	                const button = document.createElement("button");</a:t>
            </a:r>
          </a:p>
          <a:p>
            <a:pPr>
              <a:defRPr/>
            </a:pPr>
            <a:r>
              <a:rPr lang="en-US" altLang="en-US"/>
              <a:t>	                button.textContent = time;</a:t>
            </a:r>
          </a:p>
          <a:p>
            <a:pPr>
              <a:defRPr/>
            </a:pPr>
            <a:r>
              <a:rPr lang="en-US" altLang="en-US"/>
              <a:t>	                button.classList.add("time-button");</a:t>
            </a:r>
          </a:p>
          <a:p>
            <a:pPr>
              <a:defRPr/>
            </a:pPr>
            <a:r>
              <a:rPr lang="en-US" altLang="en-US"/>
              <a:t>	                button.addEventListener("click", function () {</a:t>
            </a:r>
          </a:p>
          <a:p>
            <a:pPr>
              <a:defRPr/>
            </a:pPr>
            <a:r>
              <a:rPr lang="en-US" altLang="en-US"/>
              <a:t>	                    alert(`예약 시간: ${time} 선택됨!`);</a:t>
            </a:r>
          </a:p>
          <a:p>
            <a:pPr>
              <a:defRPr/>
            </a:pPr>
            <a:r>
              <a:rPr lang="en-US" altLang="en-US"/>
              <a:t>	                });</a:t>
            </a:r>
          </a:p>
          <a:p>
            <a:pPr>
              <a:defRPr/>
            </a:pPr>
            <a:r>
              <a:rPr lang="en-US" altLang="en-US"/>
              <a:t>	                timeContainer.appendChild(button);</a:t>
            </a:r>
          </a:p>
          <a:p>
            <a:pPr>
              <a:defRPr/>
            </a:pPr>
            <a:r>
              <a:rPr lang="en-US" altLang="en-US"/>
              <a:t>	            });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49938" y="1104900"/>
            <a:ext cx="5722462" cy="23849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53400" y="1257300"/>
            <a:ext cx="8991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/>
              <a:t>   수정 해야 할 부분들이다</a:t>
            </a:r>
            <a:r>
              <a:rPr lang="en-US" altLang="ko-KR" dirty="0"/>
              <a:t>..!</a:t>
            </a:r>
            <a:r>
              <a:rPr lang="ko-KR" altLang="en-US" dirty="0"/>
              <a:t> 왼쪽 형식처럼 사진을 띄우려고 하는데 </a:t>
            </a:r>
          </a:p>
          <a:p>
            <a:pPr>
              <a:defRPr/>
            </a:pPr>
            <a:r>
              <a:rPr lang="ko-KR" altLang="en-US" dirty="0"/>
              <a:t>사진의 형식이 가게에 실제 들어간 데이터를 가져오려고 해서 </a:t>
            </a:r>
          </a:p>
          <a:p>
            <a:pPr>
              <a:defRPr/>
            </a:pPr>
            <a:r>
              <a:rPr lang="ko-KR" altLang="en-US" dirty="0"/>
              <a:t>데이터의 부재로 아직 뜨지않았다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dirty="0"/>
              <a:t>SNS</a:t>
            </a:r>
            <a:r>
              <a:rPr lang="ko-KR" altLang="en-US" dirty="0"/>
              <a:t> 버튼을 누르면 바로 오픈 </a:t>
            </a:r>
            <a:r>
              <a:rPr lang="en-US" altLang="ko-KR" dirty="0"/>
              <a:t>API</a:t>
            </a:r>
            <a:r>
              <a:rPr lang="ko-KR" altLang="en-US" dirty="0"/>
              <a:t>로 해당 사이트에 접속해 맛집 관련 글을 </a:t>
            </a:r>
            <a:r>
              <a:rPr lang="ko-KR" altLang="en-US" dirty="0" smtClean="0"/>
              <a:t>검색</a:t>
            </a:r>
            <a:r>
              <a:rPr lang="ko-KR" altLang="en-US" dirty="0" smtClean="0"/>
              <a:t>해 보거나 </a:t>
            </a:r>
            <a:endParaRPr lang="ko-KR" altLang="en-US" dirty="0"/>
          </a:p>
          <a:p>
            <a:pPr>
              <a:defRPr/>
            </a:pPr>
            <a:r>
              <a:rPr lang="en-US" altLang="ko-KR" dirty="0"/>
              <a:t>SNS</a:t>
            </a:r>
            <a:r>
              <a:rPr lang="ko-KR" altLang="en-US" dirty="0"/>
              <a:t>에도 즉흥적으로 </a:t>
            </a:r>
            <a:r>
              <a:rPr lang="ko-KR" altLang="en-US" dirty="0" smtClean="0"/>
              <a:t>사진 리뷰를 </a:t>
            </a:r>
            <a:r>
              <a:rPr lang="ko-KR" altLang="en-US" dirty="0"/>
              <a:t>남길 수 있도록 유도하였다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909" y="3116246"/>
            <a:ext cx="6717090" cy="40545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44199" y="3397544"/>
            <a:ext cx="6934201" cy="29651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72400" y="6210300"/>
            <a:ext cx="8275992" cy="32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6240" y="2005965"/>
            <a:ext cx="7394746" cy="3415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50186" y="2000249"/>
            <a:ext cx="8991600" cy="2825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사진 및 리뷰</a:t>
            </a:r>
            <a:r>
              <a:rPr lang="ko-KR" altLang="en-US"/>
              <a:t>목차에는 </a:t>
            </a:r>
          </a:p>
          <a:p>
            <a:pPr>
              <a:defRPr/>
            </a:pPr>
            <a:r>
              <a:rPr lang="ko-KR" altLang="en-US"/>
              <a:t>여러 유명가게들의 리스트를 볼 수 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여러 가게를 보고도 고민이 된다면 </a:t>
            </a:r>
            <a:r>
              <a:rPr lang="en-US" altLang="ko-KR" b="1"/>
              <a:t>Ai</a:t>
            </a:r>
            <a:r>
              <a:rPr lang="ko-KR" altLang="en-US" b="1"/>
              <a:t>추천 </a:t>
            </a:r>
            <a:r>
              <a:rPr lang="ko-KR" altLang="en-US"/>
              <a:t>목록을 누르면 되게끔 설계하였다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실시간 </a:t>
            </a:r>
            <a:r>
              <a:rPr lang="en-US" altLang="ko-KR"/>
              <a:t>Ai</a:t>
            </a:r>
            <a:r>
              <a:rPr lang="ko-KR" altLang="en-US"/>
              <a:t> 추천으로 들어가면</a:t>
            </a:r>
            <a:r>
              <a:rPr lang="en-US" altLang="ko-KR"/>
              <a:t>,</a:t>
            </a:r>
            <a:r>
              <a:rPr lang="ko-KR" altLang="en-US"/>
              <a:t> 랜덤으로 메뉴를 추천해 주어 </a:t>
            </a:r>
          </a:p>
          <a:p>
            <a:pPr>
              <a:defRPr/>
            </a:pPr>
            <a:r>
              <a:rPr lang="ko-KR" altLang="en-US"/>
              <a:t>고민이 어려운 사용자를 생각하는 </a:t>
            </a:r>
            <a:r>
              <a:rPr lang="en-US" altLang="ko-KR"/>
              <a:t>UI </a:t>
            </a:r>
            <a:r>
              <a:rPr lang="ko-KR" altLang="en-US"/>
              <a:t>를 구상해 보았다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식당에 대한 데이터 소스를 기입하는중이라 </a:t>
            </a:r>
          </a:p>
          <a:p>
            <a:pPr>
              <a:defRPr/>
            </a:pPr>
            <a:r>
              <a:rPr lang="ko-KR" altLang="en-US"/>
              <a:t>한식</a:t>
            </a:r>
            <a:r>
              <a:rPr lang="en-US" altLang="ko-KR"/>
              <a:t>,</a:t>
            </a:r>
            <a:r>
              <a:rPr lang="ko-KR" altLang="en-US"/>
              <a:t> 양식</a:t>
            </a:r>
            <a:r>
              <a:rPr lang="en-US" altLang="ko-KR"/>
              <a:t>,</a:t>
            </a:r>
            <a:r>
              <a:rPr lang="ko-KR" altLang="en-US"/>
              <a:t> 중식 등 큰 틀에서 추천하는 모습을 보여준다</a:t>
            </a:r>
            <a:r>
              <a:rPr lang="en-US" altLang="ko-KR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91200" y="5753099"/>
            <a:ext cx="5279571" cy="266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11000" y="5918835"/>
            <a:ext cx="4572001" cy="1739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리뷰 스팟이란</a:t>
            </a:r>
          </a:p>
          <a:p>
            <a:pPr>
              <a:defRPr/>
            </a:pPr>
            <a:r>
              <a:rPr lang="ko-KR" altLang="en-US" b="0"/>
              <a:t>최근 예약한 가게리스트에서 </a:t>
            </a:r>
          </a:p>
          <a:p>
            <a:pPr>
              <a:defRPr/>
            </a:pPr>
            <a:r>
              <a:rPr lang="ko-KR" altLang="en-US" b="0"/>
              <a:t>내가 리뷰를 쓰고 싶은 가게를 골라</a:t>
            </a:r>
          </a:p>
          <a:p>
            <a:pPr>
              <a:defRPr/>
            </a:pPr>
            <a:r>
              <a:rPr lang="ko-KR" altLang="en-US" b="0"/>
              <a:t>바로 리뷰를 쓸 수 있는 페이지다</a:t>
            </a:r>
            <a:r>
              <a:rPr lang="en-US" altLang="ko-KR" b="0"/>
              <a:t>.</a:t>
            </a:r>
          </a:p>
          <a:p>
            <a:pPr>
              <a:defRPr/>
            </a:pPr>
            <a:endParaRPr lang="en-US" altLang="ko-KR" b="0"/>
          </a:p>
          <a:p>
            <a:pPr>
              <a:defRPr/>
            </a:pPr>
            <a:r>
              <a:rPr lang="ko-KR" altLang="en-US" b="1"/>
              <a:t>사진 업로드</a:t>
            </a:r>
            <a:r>
              <a:rPr lang="ko-KR" altLang="en-US"/>
              <a:t>도 당연</a:t>
            </a:r>
            <a:r>
              <a:rPr lang="ko-KR" altLang="en-US" b="1"/>
              <a:t> 가능</a:t>
            </a:r>
            <a:r>
              <a:rPr lang="ko-KR" altLang="en-US" b="0"/>
              <a:t>하다</a:t>
            </a:r>
            <a:r>
              <a:rPr lang="en-US" altLang="ko-KR" b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05000" y="1943100"/>
            <a:ext cx="14782800" cy="6261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2000" b="0" i="0" u="none" strike="noStrike">
                <a:solidFill>
                  <a:srgbClr val="A92C0C"/>
                </a:solidFill>
                <a:latin typeface="Adobe 고딕 Std B"/>
                <a:ea typeface="Adobe 고딕 Std B"/>
              </a:rPr>
              <a:t>02.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유즈케이스</a:t>
            </a: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다이어그램</a:t>
            </a: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02</a:t>
            </a:r>
          </a:p>
          <a:p>
            <a:pPr lvl="0" algn="r">
              <a:lnSpc>
                <a:spcPct val="116199"/>
              </a:lnSpc>
              <a:defRPr/>
            </a:pPr>
            <a:endParaRPr lang="en-US" sz="1600" b="0" i="0" u="none" strike="noStrike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900"/>
          <a:stretch>
            <a:fillRect/>
          </a:stretch>
        </p:blipFill>
        <p:spPr>
          <a:xfrm>
            <a:off x="5105400" y="2116108"/>
            <a:ext cx="8525106" cy="5910292"/>
          </a:xfrm>
          <a:prstGeom prst="rect">
            <a:avLst/>
          </a:prstGeom>
        </p:spPr>
      </p:pic>
      <p:sp>
        <p:nvSpPr>
          <p:cNvPr id="12" name="TextBox 18"/>
          <p:cNvSpPr txBox="1"/>
          <p:nvPr/>
        </p:nvSpPr>
        <p:spPr>
          <a:xfrm>
            <a:off x="8102600" y="8705850"/>
            <a:ext cx="19050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600" b="1">
                <a:solidFill>
                  <a:srgbClr val="F1EDE5"/>
                </a:solidFill>
                <a:ea typeface="210 OmniGothic 050"/>
              </a:rPr>
              <a:t>U M L </a:t>
            </a:r>
            <a:endParaRPr lang="ko-KR" sz="3600" b="1" i="0" u="none" strike="noStrike">
              <a:solidFill>
                <a:srgbClr val="F1EDE5"/>
              </a:solidFill>
              <a:ea typeface="210 OmniGothic 05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5979" y="1714500"/>
            <a:ext cx="15366332" cy="601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03.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자료흐름도</a:t>
            </a: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(DFD)</a:t>
            </a:r>
          </a:p>
          <a:p>
            <a:pPr marL="457200" lvl="0" indent="-457200" algn="l">
              <a:lnSpc>
                <a:spcPct val="116199"/>
              </a:lnSpc>
              <a:buAutoNum type="arabicPeriod" startAt="2"/>
              <a:defRPr/>
            </a:pPr>
            <a:endParaRPr lang="en-US" altLang="ko-KR" sz="2000">
              <a:solidFill>
                <a:srgbClr val="A92C0C"/>
              </a:solidFill>
              <a:latin typeface="Adobe 고딕 Std B"/>
              <a:ea typeface="Adobe 고딕 Std B"/>
            </a:endParaRP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482179" y="3231529"/>
            <a:ext cx="10210800" cy="450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</a:rPr>
              <a:t>예약 및 결제 프로세스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1.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사용자는 계정 생성 후 로그인합니다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2.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사용자는 원하는 레스토랑을 검색하고 예약을 생성합니다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3.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생성된 예약에 대해 결제를 진행합니다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4.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결제가 완료되면 알림 메시지가 사용자에게 발송됩니다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</a:p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endParaRPr lang="ko-KR" altLang="en-US" sz="2000" b="1" kern="0">
              <a:solidFill>
                <a:srgbClr val="000000"/>
              </a:solidFill>
              <a:latin typeface="Cambria"/>
            </a:endParaRPr>
          </a:p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</a:rPr>
              <a:t>관리자 유지보수 프로세스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1.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관리자는 관리자 계정으로 로그인합니다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2.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레스토랑 및 예약 데이터를 확인 및 수정합니다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3.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사용자 불만 및 요청을 처리합니다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.</a:t>
            </a:r>
            <a:endParaRPr lang="ko-KR" altLang="en-US" kern="0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6668" y="1714500"/>
            <a:ext cx="9004300" cy="5502209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277100" y="8705850"/>
            <a:ext cx="35560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800" b="1">
                <a:solidFill>
                  <a:srgbClr val="F1EDE5"/>
                </a:solidFill>
                <a:ea typeface="210 OmniGothic 050"/>
              </a:rPr>
              <a:t>시스템 흐름도 </a:t>
            </a:r>
            <a:endParaRPr lang="ko-KR" sz="2800" b="1" i="0" u="none" strike="noStrike">
              <a:solidFill>
                <a:srgbClr val="F1EDE5"/>
              </a:solidFill>
              <a:ea typeface="210 OmniGothic 05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701800"/>
            <a:ext cx="8051800" cy="391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676400"/>
            <a:ext cx="8051800" cy="391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5588000"/>
            <a:ext cx="8051800" cy="391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5549900"/>
            <a:ext cx="8051800" cy="391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0" y="5143500"/>
            <a:ext cx="9144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712700" y="5575300"/>
            <a:ext cx="9144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458200" y="7302500"/>
            <a:ext cx="914400" cy="469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928100" y="3403600"/>
            <a:ext cx="914400" cy="469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7886700" y="4279900"/>
            <a:ext cx="2527300" cy="252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8140700" y="4533900"/>
            <a:ext cx="2006600" cy="200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0" y="2133600"/>
            <a:ext cx="723900" cy="723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65100" y="2171700"/>
            <a:ext cx="635000" cy="63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8400" y="6121400"/>
            <a:ext cx="1168400" cy="116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7100" y="6311900"/>
            <a:ext cx="774700" cy="774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4244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91500" y="5410200"/>
            <a:ext cx="1905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rgbClr val="F1EDE5"/>
                </a:solidFill>
                <a:ea typeface="210 OmniGothic 050"/>
              </a:rPr>
              <a:t>기술적 구현 </a:t>
            </a:r>
            <a:endParaRPr lang="ko-KR" sz="2200" b="0" i="0" u="none" strike="noStrike" dirty="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051300" y="30099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a typeface="210 OmniGothic 050"/>
              </a:rPr>
              <a:t>프론트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ea typeface="210 OmniGothic 050"/>
              </a:rPr>
              <a:t>엔드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210 OmniGothic 050"/>
              </a:rPr>
              <a:t> </a:t>
            </a:r>
            <a:endParaRPr lang="ko-KR" sz="2000" b="0" i="0" u="none" strike="noStrike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47900" y="3606800"/>
            <a:ext cx="5753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24499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    STS3(Spring Tool Suite 3)</a:t>
            </a:r>
            <a:endParaRPr lang="ko-KR" altLang="en-US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view – </a:t>
            </a:r>
            <a:r>
              <a:rPr lang="en-US" altLang="ko-KR" sz="1600" dirty="0" err="1">
                <a:solidFill>
                  <a:srgbClr val="454545"/>
                </a:solidFill>
                <a:ea typeface="Pretendard Medium"/>
              </a:rPr>
              <a:t>jsp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 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로 사용자 인터페이스 구축</a:t>
            </a:r>
            <a:endParaRPr lang="en-US" sz="16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99700" y="3594100"/>
            <a:ext cx="57404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24499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   STS3(Spring Tool Suite 3)</a:t>
            </a:r>
            <a:endParaRPr lang="ko-KR" altLang="en-US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IOC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의존성 주입 방식으로  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API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및 데이터 처리 및 구현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03100" y="30099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ko-KR" sz="2000" b="0" i="0" u="none" strike="noStrike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051300" y="73025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200" b="1" i="0" u="none" strike="noStrike" spc="100" dirty="0" err="1">
                <a:solidFill>
                  <a:srgbClr val="000000"/>
                </a:solidFill>
                <a:ea typeface="210 OmniGothic 050"/>
              </a:rPr>
              <a:t>Ui</a:t>
            </a:r>
            <a:r>
              <a:rPr lang="en-US" altLang="ko-KR" sz="2200" b="1" i="0" u="none" strike="noStrike" spc="100" dirty="0">
                <a:solidFill>
                  <a:srgbClr val="000000"/>
                </a:solidFill>
                <a:ea typeface="210 OmniGothic 050"/>
              </a:rPr>
              <a:t>/ UX  </a:t>
            </a:r>
            <a:endParaRPr lang="ko-KR" sz="2200" b="1" i="0" u="none" strike="noStrike" spc="100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247900" y="7899400"/>
            <a:ext cx="5753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altLang="en-US" sz="1600" dirty="0" err="1">
                <a:solidFill>
                  <a:srgbClr val="454545"/>
                </a:solidFill>
                <a:ea typeface="Pretendard Medium"/>
              </a:rPr>
              <a:t>피그마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–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웹 서비스의 상세 흐름 및 아이콘디자인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, Wire Frame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작업 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337800" y="7886700"/>
            <a:ext cx="57404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    MY SQL </a:t>
            </a:r>
            <a:endParaRPr lang="en-US" altLang="ko-KR" sz="1600" dirty="0">
              <a:solidFill>
                <a:srgbClr val="454545"/>
              </a:solidFill>
              <a:ea typeface="Pretendard Medium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1600" b="0" i="0" u="none" strike="noStrike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1600" b="0" i="0" u="none" strike="noStrike" dirty="0">
                <a:solidFill>
                  <a:srgbClr val="454545"/>
                </a:solidFill>
                <a:ea typeface="Pretendard Medium"/>
              </a:rPr>
              <a:t>관계형 데이터 베이스로 테이블</a:t>
            </a:r>
            <a:r>
              <a:rPr lang="en-US" altLang="ko-KR" sz="16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1600" b="0" i="0" u="none" strike="noStrike" dirty="0">
                <a:solidFill>
                  <a:srgbClr val="454545"/>
                </a:solidFill>
                <a:ea typeface="Pretendard Medium"/>
              </a:rPr>
              <a:t>예약 정보 저장</a:t>
            </a:r>
            <a:r>
              <a:rPr lang="en-US" altLang="ko-KR" sz="16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1600" b="0" i="0" u="none" strike="noStrike" dirty="0">
                <a:solidFill>
                  <a:srgbClr val="454545"/>
                </a:solidFill>
                <a:ea typeface="Pretendard Medium"/>
              </a:rPr>
              <a:t>유지 관리 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03100" y="73025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99600"/>
              </a:lnSpc>
            </a:pPr>
            <a:r>
              <a:rPr lang="en-US" altLang="ko-KR" sz="2400" b="1" dirty="0">
                <a:solidFill>
                  <a:srgbClr val="000000"/>
                </a:solidFill>
                <a:ea typeface="210 OmniGothic 050"/>
              </a:rPr>
              <a:t>Data Base</a:t>
            </a:r>
            <a:endParaRPr lang="ko-KR" sz="2400" b="1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2655052" y="3003034"/>
            <a:ext cx="10550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000000"/>
                </a:solidFill>
                <a:ea typeface="210 OmniGothic 050"/>
              </a:rPr>
              <a:t>백 </a:t>
            </a:r>
            <a:r>
              <a:rPr lang="ko-KR" altLang="en-US" sz="2000" dirty="0" err="1">
                <a:solidFill>
                  <a:srgbClr val="000000"/>
                </a:solidFill>
                <a:ea typeface="210 OmniGothic 050"/>
              </a:rPr>
              <a:t>엔드</a:t>
            </a:r>
            <a:r>
              <a:rPr lang="ko-KR" altLang="en-US" sz="2000" dirty="0">
                <a:solidFill>
                  <a:srgbClr val="000000"/>
                </a:solidFill>
                <a:ea typeface="210 OmniGothic 050"/>
              </a:rPr>
              <a:t> </a:t>
            </a:r>
            <a:endParaRPr lang="ko-KR" altLang="ko-KR" sz="2000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32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04.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기술 요구사항</a:t>
            </a: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457200" lvl="0" indent="-457200" algn="l">
              <a:lnSpc>
                <a:spcPct val="116199"/>
              </a:lnSpc>
              <a:buAutoNum type="arabicPeriod" startAt="2"/>
            </a:pP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1693116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5842000" cy="757870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lnSpc>
                <a:spcPct val="116199"/>
              </a:lnSpc>
              <a:defRPr/>
            </a:pPr>
            <a:r>
              <a:rPr lang="en-US" sz="2000" b="0" i="0" u="none" strike="noStrike">
                <a:solidFill>
                  <a:srgbClr val="A92C0C"/>
                </a:solidFill>
                <a:latin typeface="Adobe 고딕 Std B"/>
                <a:ea typeface="Adobe 고딕 Std B"/>
              </a:rPr>
              <a:t>05. </a:t>
            </a:r>
            <a:r>
              <a:rPr lang="en-US" altLang="ko-KR" sz="2000" b="0" i="0" u="none" strike="noStrike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000" b="0" i="0" u="none" strike="noStrike">
                <a:solidFill>
                  <a:srgbClr val="A92C0C"/>
                </a:solidFill>
                <a:ea typeface="210 OmniGothic 050"/>
              </a:rPr>
              <a:t>물리적 설계    </a:t>
            </a:r>
            <a:r>
              <a:rPr lang="en-US" altLang="ko-KR" sz="2000" b="0" i="0" u="none" strike="noStrike">
                <a:solidFill>
                  <a:srgbClr val="A92C0C"/>
                </a:solidFill>
                <a:ea typeface="210 OmniGothic 050"/>
              </a:rPr>
              <a:t>-  </a:t>
            </a: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ER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다이어그램</a:t>
            </a: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05</a:t>
            </a:r>
          </a:p>
        </p:txBody>
      </p:sp>
      <p:pic>
        <p:nvPicPr>
          <p:cNvPr id="30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75886" y="2918455"/>
            <a:ext cx="5573484" cy="3226809"/>
          </a:xfrm>
          <a:prstGeom prst="rect">
            <a:avLst/>
          </a:prstGeom>
        </p:spPr>
      </p:pic>
      <p:pic>
        <p:nvPicPr>
          <p:cNvPr id="31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15200" y="4385687"/>
            <a:ext cx="8362212" cy="4434506"/>
          </a:xfrm>
          <a:prstGeom prst="rect">
            <a:avLst/>
          </a:prstGeom>
        </p:spPr>
      </p:pic>
      <p:sp>
        <p:nvSpPr>
          <p:cNvPr id="32" name="직사각형 9"/>
          <p:cNvSpPr/>
          <p:nvPr/>
        </p:nvSpPr>
        <p:spPr>
          <a:xfrm>
            <a:off x="7772400" y="3238500"/>
            <a:ext cx="4722814" cy="1039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31520" latinLnBrk="0">
              <a:lnSpc>
                <a:spcPct val="115000"/>
              </a:lnSpc>
              <a:spcBef>
                <a:spcPts val="800"/>
              </a:spcBef>
              <a:defRPr/>
            </a:pPr>
            <a:r>
              <a:rPr lang="en-US" altLang="ko-KR" sz="1440" kern="0">
                <a:solidFill>
                  <a:srgbClr val="000000"/>
                </a:solidFill>
                <a:latin typeface="Cambria"/>
                <a:ea typeface="맑은 고딕"/>
              </a:rPr>
              <a:t>1</a:t>
            </a:r>
            <a:r>
              <a:rPr lang="ko-KR" altLang="en-US" sz="1440" kern="0">
                <a:solidFill>
                  <a:srgbClr val="000000"/>
                </a:solidFill>
                <a:latin typeface="Cambria"/>
                <a:ea typeface="맑은 고딕"/>
              </a:rPr>
              <a:t>차 작업  </a:t>
            </a:r>
          </a:p>
          <a:p>
            <a:pPr defTabSz="731520" latinLnBrk="0">
              <a:lnSpc>
                <a:spcPct val="115000"/>
              </a:lnSpc>
              <a:spcBef>
                <a:spcPts val="800"/>
              </a:spcBef>
              <a:defRPr/>
            </a:pPr>
            <a:endParaRPr lang="en-US" altLang="ko-KR" sz="1440" kern="0">
              <a:solidFill>
                <a:srgbClr val="000000"/>
              </a:solidFill>
              <a:latin typeface="Cambria"/>
              <a:ea typeface="맑은 고딕"/>
            </a:endParaRPr>
          </a:p>
          <a:p>
            <a:pPr defTabSz="731520" latinLnBrk="0">
              <a:lnSpc>
                <a:spcPct val="115000"/>
              </a:lnSpc>
              <a:spcBef>
                <a:spcPts val="800"/>
              </a:spcBef>
              <a:defRPr/>
            </a:pPr>
            <a:r>
              <a:rPr lang="en-US" altLang="ko-KR" sz="1440" kern="0">
                <a:solidFill>
                  <a:srgbClr val="000000"/>
                </a:solidFill>
                <a:latin typeface="Cambria"/>
                <a:ea typeface="맑은 고딕"/>
              </a:rPr>
              <a:t>                                     -&gt;      2</a:t>
            </a:r>
            <a:r>
              <a:rPr lang="ko-KR" altLang="en-US" sz="1440" kern="0">
                <a:solidFill>
                  <a:srgbClr val="000000"/>
                </a:solidFill>
                <a:latin typeface="Cambria"/>
                <a:ea typeface="맑은 고딕"/>
              </a:rPr>
              <a:t>차 작업</a:t>
            </a:r>
            <a:endParaRPr lang="en-US" altLang="ko-KR" sz="1440" kern="0">
              <a:solidFill>
                <a:srgbClr val="000000"/>
              </a:solidFill>
              <a:latin typeface="Cambria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12520"/>
            <a:ext cx="40132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2000" b="0" i="0" u="none" strike="noStrike">
                <a:solidFill>
                  <a:srgbClr val="A92C0C"/>
                </a:solidFill>
                <a:latin typeface="Adobe 고딕 Std B"/>
                <a:ea typeface="Adobe 고딕 Std B"/>
              </a:rPr>
              <a:t>06. </a:t>
            </a: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논리적 설계 </a:t>
            </a: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06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084512" y="1847110"/>
            <a:ext cx="9144000" cy="72727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                                                  1. </a:t>
            </a:r>
            <a:r>
              <a:rPr lang="ko-KR" altLang="en-US" sz="2400" b="1" kern="0">
                <a:solidFill>
                  <a:srgbClr val="4F81BD"/>
                </a:solidFill>
                <a:latin typeface="맑은 고딕"/>
              </a:rPr>
              <a:t>엔터티</a:t>
            </a: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(Entity) </a:t>
            </a:r>
            <a:r>
              <a:rPr lang="ko-KR" altLang="en-US" sz="2400" b="1" kern="0">
                <a:solidFill>
                  <a:srgbClr val="4F81BD"/>
                </a:solidFill>
                <a:latin typeface="맑은 고딕"/>
              </a:rPr>
              <a:t>및 속성</a:t>
            </a: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(Attribute)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Users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username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password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age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email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phone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gender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Restaurants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restaurant_id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name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location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cuisine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contact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Reservations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reservation_id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user_id (Foreign Key </a:t>
            </a: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Users)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restaurant_id (Foreign Key </a:t>
            </a: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Restaurants)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reservation_date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status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537700" y="1941078"/>
            <a:ext cx="9144000" cy="52552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endParaRPr lang="en-US" altLang="ko-KR" kern="0">
              <a:solidFill>
                <a:srgbClr val="000000"/>
              </a:solidFill>
              <a:latin typeface="Cambria"/>
              <a:ea typeface="한컴바탕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Payments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payment_id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reservation_id (Foreign Key </a:t>
            </a: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Reservations)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amount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payment_date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Notifications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notification_id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user_id (Foreign Key </a:t>
            </a: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Users)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message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created_at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Admins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admin_id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username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password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2000" b="0" i="0" u="none" strike="noStrike">
                <a:solidFill>
                  <a:srgbClr val="A92C0C"/>
                </a:solidFill>
                <a:latin typeface="Adobe 고딕 Std B"/>
                <a:ea typeface="Adobe 고딕 Std B"/>
              </a:rPr>
              <a:t>06. </a:t>
            </a: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논리적 설계</a:t>
            </a: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07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0808" y="1676400"/>
            <a:ext cx="11970239" cy="698657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694247" y="7386076"/>
            <a:ext cx="9753600" cy="2316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2. </a:t>
            </a:r>
            <a:r>
              <a:rPr lang="ko-KR" altLang="en-US" sz="2400" b="1" kern="0">
                <a:solidFill>
                  <a:srgbClr val="4F81BD"/>
                </a:solidFill>
                <a:latin typeface="맑은 고딕"/>
              </a:rPr>
              <a:t>엔터티 간의 관계</a:t>
            </a: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(Relationship)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endParaRPr lang="en-US" altLang="ko-KR" sz="2400" b="1" kern="0">
              <a:solidFill>
                <a:srgbClr val="4F81BD"/>
              </a:solidFill>
              <a:latin typeface="Calibri"/>
            </a:endParaRPr>
          </a:p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Users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Reservations: 1:N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명의 유저는 여러 개의 예약을 할 수 있음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)</a:t>
            </a:r>
          </a:p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Restaurants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Reservations: 1:N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개의 레스토랑은 여러 예약을 가질 수 있음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)</a:t>
            </a:r>
          </a:p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Reservations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Payments: 1:1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개의 예약에 대해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개의 결제만 가능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)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Users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Notifications: 1:N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명의 유저는 여러 알림을 받을 수 있음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)</a:t>
            </a:r>
            <a:endParaRPr lang="ko-KR" altLang="en-US" kern="0">
              <a:solidFill>
                <a:srgbClr val="000000"/>
              </a:solidFill>
              <a:latin typeface="Cambria"/>
              <a:ea typeface="한컴바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06-1.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시퀀스 다이어그램 </a:t>
            </a: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–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로그인 사용자    </a:t>
            </a: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08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37000" y="1647092"/>
            <a:ext cx="10677525" cy="844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1231</Words>
  <Application>Microsoft Office PowerPoint</Application>
  <PresentationFormat>사용자 지정</PresentationFormat>
  <Paragraphs>337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3" baseType="lpstr">
      <vt:lpstr>210 OmniGothic 030</vt:lpstr>
      <vt:lpstr>210 OmniGothic 050</vt:lpstr>
      <vt:lpstr>Adobe 고딕 Std B</vt:lpstr>
      <vt:lpstr>Bebas</vt:lpstr>
      <vt:lpstr>Pretendard Bold</vt:lpstr>
      <vt:lpstr>Pretendard Medium</vt:lpstr>
      <vt:lpstr>Roboto</vt:lpstr>
      <vt:lpstr>Roboto Light</vt:lpstr>
      <vt:lpstr>Roboto Medium</vt:lpstr>
      <vt:lpstr>맑은 고딕</vt:lpstr>
      <vt:lpstr>한컴바탕</vt:lpstr>
      <vt:lpstr>Arial</vt:lpstr>
      <vt:lpstr>Calibri</vt:lpstr>
      <vt:lpstr>Cambria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PC06-15</dc:creator>
  <cp:lastModifiedBy>PC06-09</cp:lastModifiedBy>
  <cp:revision>75</cp:revision>
  <dcterms:created xsi:type="dcterms:W3CDTF">2006-08-16T00:00:00Z</dcterms:created>
  <dcterms:modified xsi:type="dcterms:W3CDTF">2025-02-17T03:24:24Z</dcterms:modified>
  <cp:version/>
</cp:coreProperties>
</file>